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ECE"/>
    <a:srgbClr val="F4F9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金子 文夫" userId="34e379ea9f244e60" providerId="LiveId" clId="{421D0886-A832-4528-A422-4C09EDDB4069}"/>
    <pc:docChg chg="modSld">
      <pc:chgData name="金子 文夫" userId="34e379ea9f244e60" providerId="LiveId" clId="{421D0886-A832-4528-A422-4C09EDDB4069}" dt="2021-11-20T02:02:29.490" v="40" actId="20577"/>
      <pc:docMkLst>
        <pc:docMk/>
      </pc:docMkLst>
      <pc:sldChg chg="modSp mod">
        <pc:chgData name="金子 文夫" userId="34e379ea9f244e60" providerId="LiveId" clId="{421D0886-A832-4528-A422-4C09EDDB4069}" dt="2021-11-20T02:02:29.490" v="40" actId="20577"/>
        <pc:sldMkLst>
          <pc:docMk/>
          <pc:sldMk cId="383421780" sldId="263"/>
        </pc:sldMkLst>
        <pc:spChg chg="mod">
          <ac:chgData name="金子 文夫" userId="34e379ea9f244e60" providerId="LiveId" clId="{421D0886-A832-4528-A422-4C09EDDB4069}" dt="2021-11-20T02:02:29.490" v="40" actId="20577"/>
          <ac:spMkLst>
            <pc:docMk/>
            <pc:sldMk cId="383421780" sldId="263"/>
            <ac:spMk id="3" creationId="{DCD483C5-0641-412E-B718-B36FF60412E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110AD32-9633-4D12-9A80-7A50AF402D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8B5C412A-A490-4B3E-9393-76DAB871A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F4FD83B3-E64A-48C4-8CF9-4D5A3DD19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D8D6-5235-4F45-95D4-C9F12ED6625F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767698A-062F-485C-9E01-70AEC4CA9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4AF7DB23-876E-4807-87B1-9DB6A9B8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EDE1-4F8C-4795-9926-8390B28AA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22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2F21826-159F-41E9-8553-F28A63FC2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417F8D6D-CC66-4B7E-BAF5-BD2EA22C7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A8213FAD-0D52-4533-969F-72AB6A540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D8D6-5235-4F45-95D4-C9F12ED6625F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FE33A1A5-2C27-401F-B627-9A919FB2E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477FA26-CC73-4CEA-9CA4-F21B04750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EDE1-4F8C-4795-9926-8390B28AA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46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1CE2B027-545E-44A0-98E2-A11B258F0A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3B5EAE43-3B69-40EB-8524-65D26D3711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539CFA32-FBF7-4CF2-B8B6-38B5EE244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D8D6-5235-4F45-95D4-C9F12ED6625F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E16ECEA-F2D9-49F1-8C3D-D4C20406C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AA43810-F6B1-47ED-89B9-7D4E8CE97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EDE1-4F8C-4795-9926-8390B28AA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73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4E0D557-92FE-4BF5-B50E-4D8CAA064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87FCC29-0A1C-4AE4-83C0-15C68E7D0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A000D63-6928-4373-9C62-01BA9DF94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D8D6-5235-4F45-95D4-C9F12ED6625F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E0563E5E-E5FF-46E3-B68D-5869E0A16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93E80DA-63FB-4C5B-8C37-B7581DEDD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EDE1-4F8C-4795-9926-8390B28AA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52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060247B2-529D-4788-9FFB-AE1BE4094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6D560404-76F1-44B9-8D0D-5B55CE976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5383D5F-2AB3-4D2F-BABF-394919BA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D8D6-5235-4F45-95D4-C9F12ED6625F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1ED8EC2B-41C9-4C9B-A2F7-4C3AF3B30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24CA220-D22C-4D5D-B56D-442DB5E71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EDE1-4F8C-4795-9926-8390B28AA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69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8B38EAB-3275-4671-AD37-D5E728B9B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5206CC3-7B46-41DE-877C-F4312302F5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DEBE2C31-FA6D-4304-9297-BE2CD1416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E6FCF992-EFAF-450F-9FD6-E08381C3C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D8D6-5235-4F45-95D4-C9F12ED6625F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B156C3D8-E2E1-42BB-90DA-EDC94F6A3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242314B3-A73A-4A6C-943A-5EEF80B32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EDE1-4F8C-4795-9926-8390B28AA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27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B51F63F-18E9-491E-A30E-523696F2E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ADEB1F1F-37D7-407E-8E10-BB9207C63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3AA1FD99-52A1-4786-9D10-712B8E02F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2CDAD6C5-1DDE-42A8-A9E9-A0F7EAD8AD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C27CCE3E-DF2E-48B5-A9C4-3638CE79ED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01AA9836-CFF6-45BF-9763-0B668F7DC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D8D6-5235-4F45-95D4-C9F12ED6625F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92CEAA0D-1EF5-4A02-83DC-E56C2DC62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BBE94EF0-D6D0-4599-A0AE-48D74F7EF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EDE1-4F8C-4795-9926-8390B28AA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31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6188CA6-C3DF-448D-9010-2E985FD9A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1F5EAE5B-8354-44D3-94DC-AC57E0409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D8D6-5235-4F45-95D4-C9F12ED6625F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7536EA70-89A5-4BD4-A091-D6AE2FB68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6F8B6F7B-289D-4F2D-9B6C-9A372AB5E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EDE1-4F8C-4795-9926-8390B28AA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19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58AF2D44-67A4-4D43-9FC7-0544A4AAE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D8D6-5235-4F45-95D4-C9F12ED6625F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F315A030-A20C-4A3A-88B7-52FAA1A8A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48DDD7F6-22CC-4F4E-9BBD-469AC601E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EDE1-4F8C-4795-9926-8390B28AA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41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8AC707B-426D-4407-AF1B-EA3F80320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09B0090E-A9CD-44F3-A831-764532AE3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BD7B1519-554B-475D-A445-5DA885345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AF5836C1-B0E6-47D3-B872-5E92F7988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D8D6-5235-4F45-95D4-C9F12ED6625F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DA559D3F-2833-4CEB-8043-481CFACF8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0562E585-AB7C-4288-82C3-97F82A6AB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EDE1-4F8C-4795-9926-8390B28AA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05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B2761EF-5EED-4D90-8415-BC4885603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82E1B701-A91E-4CE0-B796-66C397E8B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36234543-35DA-461D-AFA3-C83600C15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827036F4-A9F1-4970-A57C-37FE47624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D8D6-5235-4F45-95D4-C9F12ED6625F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93CFCFD7-9747-49DE-852B-9DC75A098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7778D385-6176-4004-9516-F38A2344C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EDE1-4F8C-4795-9926-8390B28AA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14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64619FEF-1EF6-4B6C-B641-7C9229F73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88A2B506-1D49-4CFC-BBF6-F11C1DB99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00E9100-FB7F-4EE8-8D90-F11B6E85C3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6D8D6-5235-4F45-95D4-C9F12ED6625F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3DCB683C-F8EF-44B3-9324-6A1C5AE190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2B43B95-4350-4161-AC05-9D73E597E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FEDE1-4F8C-4795-9926-8390B28AA1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37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E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254F5AD-0A62-4518-8B13-4F053A7F75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619" y="97143"/>
            <a:ext cx="6452715" cy="639457"/>
          </a:xfrm>
          <a:noFill/>
        </p:spPr>
        <p:txBody>
          <a:bodyPr>
            <a:normAutofit/>
          </a:bodyPr>
          <a:lstStyle/>
          <a:p>
            <a:r>
              <a:rPr lang="en-US" altLang="ja-JP" sz="2800" b="1" u="sng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800" b="1" u="sng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b="1" u="sng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800" b="1" u="sng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日オンライン</a:t>
            </a:r>
            <a:r>
              <a:rPr lang="ja-JP" altLang="en-US" sz="2800" b="1" u="sng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「こらっせ」講演会</a:t>
            </a:r>
            <a:endParaRPr kumimoji="1" lang="ja-JP" altLang="en-US" sz="2800" b="1" u="sng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D91735B4-C191-4AC0-872E-273785B569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1219" y="1247136"/>
            <a:ext cx="9313779" cy="37481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sz="48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「子どもたちの未来のために</a:t>
            </a:r>
            <a:r>
              <a:rPr lang="ja-JP" altLang="en-US" sz="48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4800" b="1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48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― </a:t>
            </a:r>
            <a:r>
              <a:rPr lang="ja-JP" altLang="en-US" sz="48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沖縄・神奈川</a:t>
            </a:r>
            <a:r>
              <a:rPr lang="ja-JP" altLang="en-US" sz="48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lang="en-US" altLang="ja-JP" sz="4800" b="1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5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お話し：加藤彰彦さん（沖縄大学名誉教授）</a:t>
            </a:r>
            <a:endParaRPr kumimoji="1" lang="ja-JP" altLang="en-US" sz="35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777" y="5001723"/>
            <a:ext cx="1964090" cy="155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60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E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838200" y="3190899"/>
            <a:ext cx="10515600" cy="16720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838199" y="1335794"/>
            <a:ext cx="10515600" cy="16720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617032A-6101-4DF2-9682-16F7B0E17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33938"/>
          </a:xfrm>
        </p:spPr>
        <p:txBody>
          <a:bodyPr/>
          <a:lstStyle/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424352"/>
              </p:ext>
            </p:extLst>
          </p:nvPr>
        </p:nvGraphicFramePr>
        <p:xfrm>
          <a:off x="1067889" y="1583505"/>
          <a:ext cx="1005622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2711">
                  <a:extLst>
                    <a:ext uri="{9D8B030D-6E8A-4147-A177-3AD203B41FA5}">
                      <a16:colId xmlns:a16="http://schemas.microsoft.com/office/drawing/2014/main" xmlns="" val="157050722"/>
                    </a:ext>
                  </a:extLst>
                </a:gridCol>
                <a:gridCol w="3912326">
                  <a:extLst>
                    <a:ext uri="{9D8B030D-6E8A-4147-A177-3AD203B41FA5}">
                      <a16:colId xmlns:a16="http://schemas.microsoft.com/office/drawing/2014/main" xmlns="" val="237737711"/>
                    </a:ext>
                  </a:extLst>
                </a:gridCol>
                <a:gridCol w="2411185">
                  <a:extLst>
                    <a:ext uri="{9D8B030D-6E8A-4147-A177-3AD203B41FA5}">
                      <a16:colId xmlns:a16="http://schemas.microsoft.com/office/drawing/2014/main" xmlns="" val="38613947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私的</a:t>
                      </a:r>
                      <a:r>
                        <a:rPr kumimoji="1" lang="ja-JP" altLang="en-US" sz="3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所有</a:t>
                      </a:r>
                      <a:endParaRPr kumimoji="1" lang="en-US" altLang="ja-JP" sz="36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ja-JP" altLang="en-US" sz="3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独占、支配）</a:t>
                      </a:r>
                      <a:endParaRPr kumimoji="1" lang="en-US" altLang="ja-JP" sz="36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利用し利益をあげる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捨てる</a:t>
                      </a:r>
                      <a:endParaRPr kumimoji="1" lang="en-US" altLang="ja-JP" sz="36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3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71215018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700742"/>
              </p:ext>
            </p:extLst>
          </p:nvPr>
        </p:nvGraphicFramePr>
        <p:xfrm>
          <a:off x="1067887" y="3455031"/>
          <a:ext cx="10056223" cy="1407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2645">
                  <a:extLst>
                    <a:ext uri="{9D8B030D-6E8A-4147-A177-3AD203B41FA5}">
                      <a16:colId xmlns:a16="http://schemas.microsoft.com/office/drawing/2014/main" xmlns="" val="157050722"/>
                    </a:ext>
                  </a:extLst>
                </a:gridCol>
                <a:gridCol w="4035456">
                  <a:extLst>
                    <a:ext uri="{9D8B030D-6E8A-4147-A177-3AD203B41FA5}">
                      <a16:colId xmlns:a16="http://schemas.microsoft.com/office/drawing/2014/main" xmlns="" val="237737711"/>
                    </a:ext>
                  </a:extLst>
                </a:gridCol>
                <a:gridCol w="2398122">
                  <a:extLst>
                    <a:ext uri="{9D8B030D-6E8A-4147-A177-3AD203B41FA5}">
                      <a16:colId xmlns:a16="http://schemas.microsoft.com/office/drawing/2014/main" xmlns="" val="3861394700"/>
                    </a:ext>
                  </a:extLst>
                </a:gridCol>
              </a:tblGrid>
              <a:tr h="1407914">
                <a:tc>
                  <a:txBody>
                    <a:bodyPr/>
                    <a:lstStyle/>
                    <a:p>
                      <a:r>
                        <a:rPr lang="ja-JP" altLang="en-US" sz="3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みんなのもの</a:t>
                      </a:r>
                      <a:endParaRPr lang="en-US" altLang="ja-JP" sz="36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lang="ja-JP" altLang="en-US" sz="3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（共有、共存）</a:t>
                      </a:r>
                      <a:endParaRPr kumimoji="1" lang="en-US" altLang="ja-JP" sz="36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ja-JP" altLang="en-US" sz="3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生かしあう</a:t>
                      </a:r>
                      <a:endParaRPr lang="en-US" altLang="ja-JP" sz="36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>
                        <a:buNone/>
                      </a:pPr>
                      <a:r>
                        <a:rPr lang="ja-JP" altLang="en-US" sz="3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（多文化共生）</a:t>
                      </a:r>
                      <a:endParaRPr lang="en-US" altLang="ja-JP" sz="3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ja-JP" altLang="en-US" sz="36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再生する</a:t>
                      </a:r>
                      <a:endParaRPr lang="en-US" altLang="ja-JP" sz="36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3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71215018"/>
                  </a:ext>
                </a:extLst>
              </a:tr>
            </a:tbl>
          </a:graphicData>
        </a:graphic>
      </p:graphicFrame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398" y="5130613"/>
            <a:ext cx="1964090" cy="1551631"/>
          </a:xfrm>
          <a:prstGeom prst="rect">
            <a:avLst/>
          </a:prstGeom>
        </p:spPr>
      </p:pic>
      <p:sp>
        <p:nvSpPr>
          <p:cNvPr id="11" name="タイトル 1">
            <a:extLst>
              <a:ext uri="{FF2B5EF4-FFF2-40B4-BE49-F238E27FC236}">
                <a16:creationId xmlns:a16="http://schemas.microsoft.com/office/drawing/2014/main" xmlns="" id="{D254F5AD-0A62-4518-8B13-4F053A7F75A4}"/>
              </a:ext>
            </a:extLst>
          </p:cNvPr>
          <p:cNvSpPr txBox="1">
            <a:spLocks/>
          </p:cNvSpPr>
          <p:nvPr/>
        </p:nvSpPr>
        <p:spPr>
          <a:xfrm>
            <a:off x="193619" y="97143"/>
            <a:ext cx="6452715" cy="6394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u="sng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800" b="1" u="sng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b="1" u="sng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800" b="1" u="sng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日オンライン「こらっせ」講演会</a:t>
            </a:r>
            <a:endParaRPr lang="ja-JP" altLang="en-US" sz="2800" b="1" u="sng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672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E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FED3687-4146-4903-A875-987B5CA87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1089176"/>
            <a:ext cx="1778000" cy="959753"/>
          </a:xfrm>
        </p:spPr>
        <p:txBody>
          <a:bodyPr>
            <a:normAutofit/>
          </a:bodyPr>
          <a:lstStyle/>
          <a:p>
            <a:r>
              <a:rPr kumimoji="1" lang="ja-JP" altLang="en-US" sz="60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憲法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8B0A05A2-CC04-40D8-B642-D652BA14F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25285"/>
            <a:ext cx="10515600" cy="3005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戦争（戦力）放棄（話し合い）（９条）</a:t>
            </a:r>
            <a:endParaRPr kumimoji="1"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個人の尊重（幸福に生きる）　（</a:t>
            </a:r>
            <a:r>
              <a: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条）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健康で文化的生活（生存権）　（</a:t>
            </a:r>
            <a:r>
              <a:rPr kumimoji="1"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条）</a:t>
            </a:r>
            <a:endParaRPr kumimoji="1"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無償で学べる（教育、学習権）（</a:t>
            </a:r>
            <a:r>
              <a: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26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条）</a:t>
            </a:r>
            <a:endParaRPr kumimoji="1"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311" y="5145656"/>
            <a:ext cx="1964090" cy="1551631"/>
          </a:xfrm>
          <a:prstGeom prst="rect">
            <a:avLst/>
          </a:prstGeom>
        </p:spPr>
      </p:pic>
      <p:sp>
        <p:nvSpPr>
          <p:cNvPr id="5" name="タイトル 1">
            <a:extLst>
              <a:ext uri="{FF2B5EF4-FFF2-40B4-BE49-F238E27FC236}">
                <a16:creationId xmlns:a16="http://schemas.microsoft.com/office/drawing/2014/main" xmlns="" id="{D254F5AD-0A62-4518-8B13-4F053A7F75A4}"/>
              </a:ext>
            </a:extLst>
          </p:cNvPr>
          <p:cNvSpPr txBox="1">
            <a:spLocks/>
          </p:cNvSpPr>
          <p:nvPr/>
        </p:nvSpPr>
        <p:spPr>
          <a:xfrm>
            <a:off x="193619" y="97143"/>
            <a:ext cx="6452715" cy="6394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u="sng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800" b="1" u="sng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b="1" u="sng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800" b="1" u="sng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日オンライン「こらっせ」講演会</a:t>
            </a:r>
            <a:endParaRPr lang="ja-JP" altLang="en-US" sz="2800" b="1" u="sng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086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E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5347" y="3294069"/>
            <a:ext cx="1761915" cy="2122307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18868" y="3234800"/>
            <a:ext cx="1761915" cy="2122307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5347" y="879717"/>
            <a:ext cx="1761915" cy="2122307"/>
          </a:xfrm>
          <a:prstGeom prst="rect">
            <a:avLst/>
          </a:prstGeom>
        </p:spPr>
      </p:pic>
      <p:sp>
        <p:nvSpPr>
          <p:cNvPr id="12" name="直角三角形 11"/>
          <p:cNvSpPr/>
          <p:nvPr/>
        </p:nvSpPr>
        <p:spPr>
          <a:xfrm rot="10800000">
            <a:off x="2026557" y="1685224"/>
            <a:ext cx="371001" cy="255646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右矢印 16"/>
          <p:cNvSpPr/>
          <p:nvPr/>
        </p:nvSpPr>
        <p:spPr>
          <a:xfrm>
            <a:off x="2965493" y="2202305"/>
            <a:ext cx="621029" cy="52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 rot="10800000">
            <a:off x="2960912" y="1174693"/>
            <a:ext cx="625610" cy="52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左右矢印 18"/>
          <p:cNvSpPr/>
          <p:nvPr/>
        </p:nvSpPr>
        <p:spPr>
          <a:xfrm>
            <a:off x="2939141" y="3523618"/>
            <a:ext cx="1920240" cy="30277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左右矢印 19"/>
          <p:cNvSpPr/>
          <p:nvPr/>
        </p:nvSpPr>
        <p:spPr>
          <a:xfrm>
            <a:off x="2960911" y="4765515"/>
            <a:ext cx="1920240" cy="3178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3965345" y="1082795"/>
            <a:ext cx="44935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食べる（吸収）</a:t>
            </a:r>
            <a:endParaRPr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947926" y="2110408"/>
            <a:ext cx="38779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出す</a:t>
            </a:r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（表現）</a:t>
            </a:r>
            <a:endParaRPr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267056" y="3911232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交流</a:t>
            </a:r>
            <a:endParaRPr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184143" y="3523618"/>
            <a:ext cx="449353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関係</a:t>
            </a:r>
            <a:endParaRPr lang="en-US" altLang="ja-JP" sz="4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（生きること）</a:t>
            </a:r>
            <a:endParaRPr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441" y="5125842"/>
            <a:ext cx="1964090" cy="1551631"/>
          </a:xfrm>
          <a:prstGeom prst="rect">
            <a:avLst/>
          </a:prstGeom>
        </p:spPr>
      </p:pic>
      <p:sp>
        <p:nvSpPr>
          <p:cNvPr id="15" name="タイトル 1">
            <a:extLst>
              <a:ext uri="{FF2B5EF4-FFF2-40B4-BE49-F238E27FC236}">
                <a16:creationId xmlns:a16="http://schemas.microsoft.com/office/drawing/2014/main" xmlns="" id="{D254F5AD-0A62-4518-8B13-4F053A7F75A4}"/>
              </a:ext>
            </a:extLst>
          </p:cNvPr>
          <p:cNvSpPr txBox="1">
            <a:spLocks/>
          </p:cNvSpPr>
          <p:nvPr/>
        </p:nvSpPr>
        <p:spPr>
          <a:xfrm>
            <a:off x="193619" y="97143"/>
            <a:ext cx="6452715" cy="6394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u="sng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800" b="1" u="sng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b="1" u="sng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800" b="1" u="sng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日オンライン「こらっせ」講演会</a:t>
            </a:r>
            <a:endParaRPr lang="ja-JP" altLang="en-US" sz="2800" b="1" u="sng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117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E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7768D17-3FCE-4D03-9A3C-789774E3F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992793"/>
            <a:ext cx="7899400" cy="1325563"/>
          </a:xfrm>
        </p:spPr>
        <p:txBody>
          <a:bodyPr>
            <a:normAutofit/>
          </a:bodyPr>
          <a:lstStyle/>
          <a:p>
            <a:r>
              <a:rPr kumimoji="1"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ねんど（子どもの詩）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31F734BD-23B9-4C8B-8774-88C3BA3B5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327505"/>
            <a:ext cx="9821333" cy="3580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人の心はねんどのようだ</a:t>
            </a:r>
            <a:endParaRPr kumimoji="1" lang="en-US" altLang="ja-JP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いろいろかわる</a:t>
            </a:r>
            <a:endParaRPr lang="en-US" altLang="ja-JP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ほっとかれたねんどはかたくなる</a:t>
            </a:r>
            <a:endParaRPr kumimoji="1" lang="en-US" altLang="ja-JP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人の心とおなじじゃないか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910" y="5145657"/>
            <a:ext cx="1964090" cy="1551631"/>
          </a:xfrm>
          <a:prstGeom prst="rect">
            <a:avLst/>
          </a:prstGeom>
        </p:spPr>
      </p:pic>
      <p:sp>
        <p:nvSpPr>
          <p:cNvPr id="5" name="タイトル 1">
            <a:extLst>
              <a:ext uri="{FF2B5EF4-FFF2-40B4-BE49-F238E27FC236}">
                <a16:creationId xmlns:a16="http://schemas.microsoft.com/office/drawing/2014/main" xmlns="" id="{D254F5AD-0A62-4518-8B13-4F053A7F75A4}"/>
              </a:ext>
            </a:extLst>
          </p:cNvPr>
          <p:cNvSpPr txBox="1">
            <a:spLocks/>
          </p:cNvSpPr>
          <p:nvPr/>
        </p:nvSpPr>
        <p:spPr>
          <a:xfrm>
            <a:off x="193619" y="97143"/>
            <a:ext cx="6452715" cy="6394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u="sng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800" b="1" u="sng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b="1" u="sng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800" b="1" u="sng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日オンライン「こらっせ」講演会</a:t>
            </a:r>
            <a:endParaRPr lang="ja-JP" altLang="en-US" sz="2800" b="1" u="sng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753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E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FC19166-0E23-4A72-873B-EA2174DDA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534" y="1166172"/>
            <a:ext cx="10515600" cy="1325563"/>
          </a:xfrm>
        </p:spPr>
        <p:txBody>
          <a:bodyPr>
            <a:normAutofit/>
          </a:bodyPr>
          <a:lstStyle/>
          <a:p>
            <a:r>
              <a:rPr kumimoji="1"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かまくらっこの理念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3E0EAA16-54EB-4B41-9A69-24C9388CC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534" y="2438861"/>
            <a:ext cx="10515600" cy="2492375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出会い、つながり、ふるさとで</a:t>
            </a:r>
            <a:endParaRPr lang="en-US" altLang="ja-JP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自ら育つ力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423" y="5069456"/>
            <a:ext cx="1964090" cy="1551631"/>
          </a:xfrm>
          <a:prstGeom prst="rect">
            <a:avLst/>
          </a:prstGeom>
        </p:spPr>
      </p:pic>
      <p:sp>
        <p:nvSpPr>
          <p:cNvPr id="5" name="タイトル 1">
            <a:extLst>
              <a:ext uri="{FF2B5EF4-FFF2-40B4-BE49-F238E27FC236}">
                <a16:creationId xmlns:a16="http://schemas.microsoft.com/office/drawing/2014/main" xmlns="" id="{D254F5AD-0A62-4518-8B13-4F053A7F75A4}"/>
              </a:ext>
            </a:extLst>
          </p:cNvPr>
          <p:cNvSpPr txBox="1">
            <a:spLocks/>
          </p:cNvSpPr>
          <p:nvPr/>
        </p:nvSpPr>
        <p:spPr>
          <a:xfrm>
            <a:off x="193619" y="97143"/>
            <a:ext cx="6452715" cy="6394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u="sng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800" b="1" u="sng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b="1" u="sng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800" b="1" u="sng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日オンライン「こらっせ」講演会</a:t>
            </a:r>
            <a:endParaRPr lang="ja-JP" altLang="en-US" sz="2800" b="1" u="sng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372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E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2FD93C3-D290-4CB6-A48D-5030C9F88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0" y="985419"/>
            <a:ext cx="7306733" cy="1325563"/>
          </a:xfrm>
        </p:spPr>
        <p:txBody>
          <a:bodyPr/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子どもの未来応援条例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DCD483C5-0641-412E-B718-B36FF6041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955" y="2198688"/>
            <a:ext cx="10515600" cy="3389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（１）子どもはかけがえのない価値をもった権利主体である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（２）子どもを行政、地域社会で協力して育てること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（子どもの育つ場、環境づくりをすること、つくること）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（３）子どもの思い、悩みを受けとめ、支援していくこと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（相談体制、オンブズマンなどの拡充）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（４）子どもに関する予算の抜本的な増加をすること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976" y="5103323"/>
            <a:ext cx="1964090" cy="1551631"/>
          </a:xfrm>
          <a:prstGeom prst="rect">
            <a:avLst/>
          </a:prstGeom>
        </p:spPr>
      </p:pic>
      <p:sp>
        <p:nvSpPr>
          <p:cNvPr id="5" name="タイトル 1">
            <a:extLst>
              <a:ext uri="{FF2B5EF4-FFF2-40B4-BE49-F238E27FC236}">
                <a16:creationId xmlns:a16="http://schemas.microsoft.com/office/drawing/2014/main" xmlns="" id="{D254F5AD-0A62-4518-8B13-4F053A7F75A4}"/>
              </a:ext>
            </a:extLst>
          </p:cNvPr>
          <p:cNvSpPr txBox="1">
            <a:spLocks/>
          </p:cNvSpPr>
          <p:nvPr/>
        </p:nvSpPr>
        <p:spPr>
          <a:xfrm>
            <a:off x="193619" y="97143"/>
            <a:ext cx="6452715" cy="6394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u="sng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800" b="1" u="sng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b="1" u="sng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800" b="1" u="sng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日オンライン「こらっせ」講演会</a:t>
            </a:r>
            <a:endParaRPr lang="ja-JP" altLang="en-US" sz="2800" b="1" u="sng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42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TM03457444[[fn=基礎]]</Template>
  <TotalTime>121</TotalTime>
  <Words>221</Words>
  <Application>Microsoft Office PowerPoint</Application>
  <PresentationFormat>ワイド画面</PresentationFormat>
  <Paragraphs>46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Meiryo UI</vt:lpstr>
      <vt:lpstr>メイリオ</vt:lpstr>
      <vt:lpstr>游ゴシック</vt:lpstr>
      <vt:lpstr>游ゴシック Light</vt:lpstr>
      <vt:lpstr>Arial</vt:lpstr>
      <vt:lpstr>Office テーマ</vt:lpstr>
      <vt:lpstr>11月21日オンライン「こらっせ」講演会</vt:lpstr>
      <vt:lpstr>PowerPoint プレゼンテーション</vt:lpstr>
      <vt:lpstr>憲法</vt:lpstr>
      <vt:lpstr>PowerPoint プレゼンテーション</vt:lpstr>
      <vt:lpstr>ねんど（子どもの詩）</vt:lpstr>
      <vt:lpstr>かまくらっこの理念</vt:lpstr>
      <vt:lpstr>子どもの未来応援条例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金子 文夫</dc:creator>
  <cp:lastModifiedBy>髙橋祥夫</cp:lastModifiedBy>
  <cp:revision>16</cp:revision>
  <dcterms:created xsi:type="dcterms:W3CDTF">2021-11-20T01:38:08Z</dcterms:created>
  <dcterms:modified xsi:type="dcterms:W3CDTF">2021-11-20T15:35:05Z</dcterms:modified>
</cp:coreProperties>
</file>